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6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00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60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48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87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85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91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12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18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15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40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10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B5EC-4C10-4626-A835-DBE008ECAA12}" type="datetimeFigureOut">
              <a:rPr lang="en-IN" smtClean="0"/>
              <a:t>07-08-2025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F3CA3-3034-4DEC-A9CD-90E034B74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19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RNN and LSTM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Simply Explained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7060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Unrolling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413"/>
          <a:stretch/>
        </p:blipFill>
        <p:spPr>
          <a:xfrm>
            <a:off x="838200" y="1983597"/>
            <a:ext cx="10515600" cy="382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2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Unrolling ?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78" b="32118"/>
          <a:stretch/>
        </p:blipFill>
        <p:spPr>
          <a:xfrm>
            <a:off x="1102354" y="1599381"/>
            <a:ext cx="9743863" cy="38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798" y="252003"/>
            <a:ext cx="10515600" cy="1325563"/>
          </a:xfrm>
        </p:spPr>
        <p:txBody>
          <a:bodyPr/>
          <a:lstStyle/>
          <a:p>
            <a:r>
              <a:rPr lang="en-US" dirty="0" smtClean="0"/>
              <a:t>More Inputs ?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81"/>
          <a:stretch/>
        </p:blipFill>
        <p:spPr>
          <a:xfrm>
            <a:off x="1524640" y="1231735"/>
            <a:ext cx="9142720" cy="495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701" y="280284"/>
            <a:ext cx="10515600" cy="1325563"/>
          </a:xfrm>
        </p:spPr>
        <p:txBody>
          <a:bodyPr/>
          <a:lstStyle/>
          <a:p>
            <a:r>
              <a:rPr lang="en-US" dirty="0" smtClean="0"/>
              <a:t>Shared Weights and Biases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56"/>
          <a:stretch/>
        </p:blipFill>
        <p:spPr>
          <a:xfrm>
            <a:off x="4820654" y="1408721"/>
            <a:ext cx="6627044" cy="5048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84" y="2394408"/>
            <a:ext cx="3008370" cy="27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weights and biases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84" t="9777"/>
          <a:stretch/>
        </p:blipFill>
        <p:spPr>
          <a:xfrm>
            <a:off x="1415844" y="1769806"/>
            <a:ext cx="9360311" cy="459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6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2" t="7756"/>
          <a:stretch/>
        </p:blipFill>
        <p:spPr>
          <a:xfrm>
            <a:off x="1537937" y="1470346"/>
            <a:ext cx="9116125" cy="49196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1701" y="2802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Shared Weights and Biases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8803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RNN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69" t="7234" r="16029" b="4304"/>
          <a:stretch/>
        </p:blipFill>
        <p:spPr>
          <a:xfrm>
            <a:off x="2168165" y="1360749"/>
            <a:ext cx="7500594" cy="50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6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225" y="91748"/>
            <a:ext cx="10515600" cy="1325563"/>
          </a:xfrm>
        </p:spPr>
        <p:txBody>
          <a:bodyPr/>
          <a:lstStyle/>
          <a:p>
            <a:r>
              <a:rPr lang="en-US" dirty="0" smtClean="0"/>
              <a:t>Exploding Gradients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2" r="43887" b="30427"/>
          <a:stretch/>
        </p:blipFill>
        <p:spPr>
          <a:xfrm>
            <a:off x="4292626" y="1530433"/>
            <a:ext cx="7205354" cy="46629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6225" y="1700115"/>
            <a:ext cx="331024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Opposite of vanishing gradients—gradients grow exponentially, causing unstable updates.</a:t>
            </a:r>
          </a:p>
          <a:p>
            <a:r>
              <a:rPr lang="en-US" sz="2400" dirty="0" smtClean="0"/>
              <a:t>These problems make it hard for basic RNNs to learn </a:t>
            </a:r>
            <a:r>
              <a:rPr lang="en-US" sz="2400" b="1" dirty="0" smtClean="0"/>
              <a:t>long-term dependencies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9350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Vanishing Gradients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36"/>
          <a:stretch/>
        </p:blipFill>
        <p:spPr>
          <a:xfrm>
            <a:off x="4713403" y="1498862"/>
            <a:ext cx="6515627" cy="4708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2299080"/>
            <a:ext cx="365838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As sequences get longer, gradients shrink during backpropagation, making it hard to update earlier weights effectively.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2164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238" y="289710"/>
            <a:ext cx="10515600" cy="1325563"/>
          </a:xfrm>
        </p:spPr>
        <p:txBody>
          <a:bodyPr/>
          <a:lstStyle/>
          <a:p>
            <a:r>
              <a:rPr lang="en-US" dirty="0" smtClean="0"/>
              <a:t>Solution ??</a:t>
            </a:r>
            <a:r>
              <a:rPr lang="en-US" dirty="0" smtClean="0">
                <a:sym typeface="Wingdings" panose="05000000000000000000" pitchFamily="2" charset="2"/>
              </a:rPr>
              <a:t> LSTM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4" t="7320" r="24483"/>
          <a:stretch/>
        </p:blipFill>
        <p:spPr>
          <a:xfrm>
            <a:off x="4798244" y="1272617"/>
            <a:ext cx="6787298" cy="5007771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7542" y="1615273"/>
            <a:ext cx="338343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RNNs, as you backpropagate over many time steps, the gradients can </a:t>
            </a:r>
            <a:r>
              <a:rPr kumimoji="0" lang="en-US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vanish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(become too small) or </a:t>
            </a:r>
            <a:r>
              <a:rPr kumimoji="0" lang="en-US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explode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(become too large).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makes learning </a:t>
            </a:r>
            <a:r>
              <a:rPr kumimoji="0" lang="en-US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long-term patterns</a:t>
            </a:r>
            <a:r>
              <a:rPr kumimoji="0" lang="en-US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very difficult.</a:t>
            </a:r>
          </a:p>
        </p:txBody>
      </p:sp>
    </p:spTree>
    <p:extLst>
      <p:ext uri="{BB962C8B-B14F-4D97-AF65-F5344CB8AC3E}">
        <p14:creationId xmlns:p14="http://schemas.microsoft.com/office/powerpoint/2010/main" val="106120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Recurrent Neural Network(RNN)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34227" r="4202" b="17251"/>
          <a:stretch/>
        </p:blipFill>
        <p:spPr>
          <a:xfrm>
            <a:off x="838200" y="3164859"/>
            <a:ext cx="10515600" cy="32000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8115" y="1458278"/>
            <a:ext cx="108282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RNN stands for </a:t>
            </a:r>
            <a:r>
              <a:rPr lang="en-US" sz="2000" b="1" dirty="0" smtClean="0"/>
              <a:t>Recurrent Neural Network</a:t>
            </a:r>
            <a:r>
              <a:rPr lang="en-US" sz="2000" dirty="0" smtClean="0"/>
              <a:t>. It's a type of </a:t>
            </a:r>
            <a:r>
              <a:rPr lang="en-US" sz="2000" b="1" dirty="0" smtClean="0"/>
              <a:t>artificial neural network</a:t>
            </a:r>
            <a:r>
              <a:rPr lang="en-US" sz="2000" dirty="0" smtClean="0"/>
              <a:t> designed for </a:t>
            </a:r>
            <a:r>
              <a:rPr lang="en-US" sz="2000" b="1" dirty="0" smtClean="0"/>
              <a:t>sequential data</a:t>
            </a:r>
            <a:r>
              <a:rPr lang="en-US" sz="2000" dirty="0" smtClean="0"/>
              <a:t>, such as: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Time series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Natural language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Speech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Music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332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Basic Idea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8" t="4621" r="40779" b="31902"/>
          <a:stretch/>
        </p:blipFill>
        <p:spPr>
          <a:xfrm>
            <a:off x="5147034" y="1574277"/>
            <a:ext cx="6467093" cy="4402318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7509" y="2389771"/>
            <a:ext cx="461952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 (Long Short-Term Memory)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special kind of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 Neural Network (RNN)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designed to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long-term dependencies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solves the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vanishing gradient problem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makes basic RNNs struggle with long sequences.</a:t>
            </a:r>
          </a:p>
        </p:txBody>
      </p:sp>
    </p:spTree>
    <p:extLst>
      <p:ext uri="{BB962C8B-B14F-4D97-AF65-F5344CB8AC3E}">
        <p14:creationId xmlns:p14="http://schemas.microsoft.com/office/powerpoint/2010/main" val="1192381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671" r="16769"/>
          <a:stretch/>
        </p:blipFill>
        <p:spPr>
          <a:xfrm>
            <a:off x="5712643" y="1690688"/>
            <a:ext cx="5641157" cy="43513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9876" y="1844479"/>
            <a:ext cx="4246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LSTM networks can </a:t>
            </a:r>
            <a:r>
              <a:rPr lang="en-US" sz="2400" b="1" dirty="0" smtClean="0"/>
              <a:t>remember information for long periods</a:t>
            </a:r>
            <a:r>
              <a:rPr lang="en-US" sz="2400" dirty="0" smtClean="0"/>
              <a:t> because of their unique architecture, which includes </a:t>
            </a:r>
            <a:r>
              <a:rPr lang="en-US" sz="2400" b="1" dirty="0" smtClean="0"/>
              <a:t>memory cells</a:t>
            </a:r>
            <a:r>
              <a:rPr lang="en-US" sz="2400" dirty="0" smtClean="0"/>
              <a:t> and </a:t>
            </a:r>
            <a:r>
              <a:rPr lang="en-US" sz="2400" b="1" dirty="0" smtClean="0"/>
              <a:t>gates</a:t>
            </a:r>
            <a:r>
              <a:rPr lang="en-US" sz="2400" dirty="0" smtClean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5002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LSTM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7351" y="1892343"/>
            <a:ext cx="6668679" cy="38239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903510"/>
            <a:ext cx="37149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LSTM networks can </a:t>
            </a:r>
            <a:r>
              <a:rPr lang="en-US" altLang="en-US" b="1" dirty="0">
                <a:latin typeface="Arial" panose="020B0604020202020204" pitchFamily="34" charset="0"/>
              </a:rPr>
              <a:t>remember information for long periods</a:t>
            </a:r>
            <a:r>
              <a:rPr lang="en-US" altLang="en-US" dirty="0">
                <a:latin typeface="Arial" panose="020B0604020202020204" pitchFamily="34" charset="0"/>
              </a:rPr>
              <a:t> because of their unique architecture, which includes </a:t>
            </a:r>
            <a:r>
              <a:rPr lang="en-US" altLang="en-US" b="1" dirty="0">
                <a:latin typeface="Arial" panose="020B0604020202020204" pitchFamily="34" charset="0"/>
              </a:rPr>
              <a:t>memory cells</a:t>
            </a:r>
            <a:r>
              <a:rPr lang="en-US" altLang="en-US" dirty="0">
                <a:latin typeface="Arial" panose="020B0604020202020204" pitchFamily="34" charset="0"/>
              </a:rPr>
              <a:t> and </a:t>
            </a:r>
            <a:r>
              <a:rPr lang="en-US" altLang="en-US" b="1" dirty="0">
                <a:latin typeface="Arial" panose="020B0604020202020204" pitchFamily="34" charset="0"/>
              </a:rPr>
              <a:t>gates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53357" y="3593661"/>
            <a:ext cx="37149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Instead of multiplying the same thing over and over (like RNNs), LSTMs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 controlled changes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memory. This makes gradients flow better and lets the network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important stuff over time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76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61" y="355404"/>
            <a:ext cx="10515600" cy="1325563"/>
          </a:xfrm>
        </p:spPr>
        <p:txBody>
          <a:bodyPr/>
          <a:lstStyle/>
          <a:p>
            <a:r>
              <a:rPr lang="en-US" dirty="0" smtClean="0"/>
              <a:t>LSTM Units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339" y="1904214"/>
            <a:ext cx="6668679" cy="3271101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84461" y="1680967"/>
            <a:ext cx="4326903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LSTM cell has: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 state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Hidden state</a:t>
            </a:r>
            <a:endParaRPr kumimoji="0" lang="en-US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Three gates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Forget Gate: </a:t>
            </a:r>
            <a:r>
              <a:rPr lang="en-US" sz="2000" dirty="0" smtClean="0"/>
              <a:t>Decides what information to discard from the cell state.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Gate: </a:t>
            </a:r>
            <a:r>
              <a:rPr lang="en-US" sz="2000" dirty="0" smtClean="0"/>
              <a:t>Decides what new information to add to the cell state.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Gate: </a:t>
            </a:r>
            <a:r>
              <a:rPr lang="en-US" sz="2000" dirty="0" smtClean="0"/>
              <a:t>Combine the forget and input gates to update the cell state.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46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RNN ?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77" t="56616" r="27881" b="6338"/>
          <a:stretch/>
        </p:blipFill>
        <p:spPr>
          <a:xfrm>
            <a:off x="1272618" y="2300140"/>
            <a:ext cx="9400340" cy="273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95" y="299137"/>
            <a:ext cx="10515600" cy="1325563"/>
          </a:xfrm>
        </p:spPr>
        <p:txBody>
          <a:bodyPr/>
          <a:lstStyle/>
          <a:p>
            <a:r>
              <a:rPr lang="en-US" dirty="0" smtClean="0"/>
              <a:t>Problem 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3" t="22387" r="27537" b="11321"/>
          <a:stretch/>
        </p:blipFill>
        <p:spPr>
          <a:xfrm>
            <a:off x="5751872" y="1951348"/>
            <a:ext cx="5713018" cy="3257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57" t="19889" r="28132" b="14458"/>
          <a:stretch/>
        </p:blipFill>
        <p:spPr>
          <a:xfrm>
            <a:off x="374259" y="1951348"/>
            <a:ext cx="5475936" cy="31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8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Different from other NN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17" t="12856" r="16204" b="14570"/>
          <a:stretch/>
        </p:blipFill>
        <p:spPr>
          <a:xfrm>
            <a:off x="4854019" y="1690688"/>
            <a:ext cx="6661683" cy="4072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690688"/>
            <a:ext cx="37432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Unlike traditional neural networks, RNNs have </a:t>
            </a:r>
            <a:r>
              <a:rPr lang="en-US" sz="2400" b="1" dirty="0" smtClean="0"/>
              <a:t>loops</a:t>
            </a:r>
            <a:r>
              <a:rPr lang="en-US" sz="2400" dirty="0" smtClean="0"/>
              <a:t> in them, allowing information to </a:t>
            </a:r>
            <a:r>
              <a:rPr lang="en-US" sz="2400" b="1" dirty="0" smtClean="0"/>
              <a:t>persist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They process </a:t>
            </a:r>
            <a:r>
              <a:rPr lang="en-US" sz="2400" b="1" dirty="0" smtClean="0"/>
              <a:t>one element at a time</a:t>
            </a:r>
            <a:r>
              <a:rPr lang="en-US" sz="2400" dirty="0" smtClean="0"/>
              <a:t> in a sequence, maintaining a </a:t>
            </a:r>
            <a:r>
              <a:rPr lang="en-US" sz="2400" b="1" dirty="0" smtClean="0"/>
              <a:t>memory</a:t>
            </a:r>
            <a:r>
              <a:rPr lang="en-US" sz="2400" dirty="0" smtClean="0"/>
              <a:t> of previous elements using a hidden state.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1406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078039" cy="4351338"/>
          </a:xfrm>
        </p:spPr>
        <p:txBody>
          <a:bodyPr/>
          <a:lstStyle/>
          <a:p>
            <a:r>
              <a:rPr lang="en-US" dirty="0" smtClean="0"/>
              <a:t>Imagine trying to predict the next word in a sentence:</a:t>
            </a:r>
          </a:p>
          <a:p>
            <a:r>
              <a:rPr lang="en-US" b="1" dirty="0" smtClean="0"/>
              <a:t>"I love to eat ___"</a:t>
            </a:r>
            <a:endParaRPr lang="en-US" dirty="0" smtClean="0"/>
          </a:p>
          <a:p>
            <a:r>
              <a:rPr lang="en-US" dirty="0" smtClean="0"/>
              <a:t>The RNN remembers the earlier words ("I love to eat") and uses that context to guess the next word ("pizza", "sushi", etc.).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15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87" y="252004"/>
            <a:ext cx="10515600" cy="1325563"/>
          </a:xfrm>
        </p:spPr>
        <p:txBody>
          <a:bodyPr/>
          <a:lstStyle/>
          <a:p>
            <a:r>
              <a:rPr lang="en-US" dirty="0" smtClean="0"/>
              <a:t>Single Input ?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20" t="14155" r="16935" b="13487"/>
          <a:stretch/>
        </p:blipFill>
        <p:spPr>
          <a:xfrm>
            <a:off x="2092751" y="1412858"/>
            <a:ext cx="7975076" cy="483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7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87" y="176589"/>
            <a:ext cx="10515600" cy="1325563"/>
          </a:xfrm>
        </p:spPr>
        <p:txBody>
          <a:bodyPr/>
          <a:lstStyle/>
          <a:p>
            <a:r>
              <a:rPr lang="en-US" dirty="0" smtClean="0"/>
              <a:t>Feed Back Loop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8" t="14588" r="14986"/>
          <a:stretch/>
        </p:blipFill>
        <p:spPr>
          <a:xfrm>
            <a:off x="1894789" y="1404593"/>
            <a:ext cx="8371001" cy="47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8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 Feedback Loop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6" t="44918" r="2555"/>
          <a:stretch/>
        </p:blipFill>
        <p:spPr>
          <a:xfrm>
            <a:off x="707010" y="2007907"/>
            <a:ext cx="10348106" cy="335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429</Words>
  <Application>Microsoft Office PowerPoint</Application>
  <PresentationFormat>Widescreen</PresentationFormat>
  <Paragraphs>52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RNN and LSTM</vt:lpstr>
      <vt:lpstr>Recurrent Neural Network(RNN)</vt:lpstr>
      <vt:lpstr>Why RNN ?</vt:lpstr>
      <vt:lpstr>Problem ?</vt:lpstr>
      <vt:lpstr>RNN Different from other NN</vt:lpstr>
      <vt:lpstr>Example</vt:lpstr>
      <vt:lpstr>Single Input ?</vt:lpstr>
      <vt:lpstr>Feed Back Loop</vt:lpstr>
      <vt:lpstr>Unroll Feedback Loop</vt:lpstr>
      <vt:lpstr>Why Unrolling</vt:lpstr>
      <vt:lpstr>Why Unrolling ?</vt:lpstr>
      <vt:lpstr>More Inputs ?</vt:lpstr>
      <vt:lpstr>Shared Weights and Biases</vt:lpstr>
      <vt:lpstr>Shared weights and biases</vt:lpstr>
      <vt:lpstr>  </vt:lpstr>
      <vt:lpstr>Problems with RNN</vt:lpstr>
      <vt:lpstr>Exploding Gradients</vt:lpstr>
      <vt:lpstr>Vanishing Gradients</vt:lpstr>
      <vt:lpstr>Solution ?? LSTM</vt:lpstr>
      <vt:lpstr>LSTM Basic Idea</vt:lpstr>
      <vt:lpstr>Basic Idea</vt:lpstr>
      <vt:lpstr>Basic idea LSTM</vt:lpstr>
      <vt:lpstr>LSTM Units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and LSTM</dc:title>
  <dc:creator>Ajitabh</dc:creator>
  <cp:lastModifiedBy>Ajitabh</cp:lastModifiedBy>
  <cp:revision>24</cp:revision>
  <dcterms:created xsi:type="dcterms:W3CDTF">2025-08-07T12:32:41Z</dcterms:created>
  <dcterms:modified xsi:type="dcterms:W3CDTF">2025-08-07T13:57:57Z</dcterms:modified>
</cp:coreProperties>
</file>